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0" r:id="rId2"/>
    <p:sldId id="272" r:id="rId3"/>
    <p:sldId id="306" r:id="rId4"/>
    <p:sldId id="30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D1FA2-F989-449E-9B83-78591AD51881}" type="datetimeFigureOut">
              <a:rPr lang="en-US" smtClean="0"/>
              <a:t>6/15/2021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2660C-42E7-4CE8-9C5A-4BC6B1AC5FD8}" type="slidenum">
              <a:rPr lang="en-US" smtClean="0"/>
              <a:t>‹#›</a:t>
            </a:fld>
            <a:endParaRPr lang="en-US"/>
          </a:p>
        </p:txBody>
      </p:sp>
    </p:spTree>
    <p:extLst>
      <p:ext uri="{BB962C8B-B14F-4D97-AF65-F5344CB8AC3E}">
        <p14:creationId xmlns:p14="http://schemas.microsoft.com/office/powerpoint/2010/main" val="122290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a:solidFill>
                  <a:schemeClr val="tx1"/>
                </a:solidFill>
                <a:effectLst/>
                <a:latin typeface="+mn-lt"/>
                <a:ea typeface="+mn-ea"/>
                <a:cs typeface="+mn-cs"/>
              </a:rPr>
              <a:t>Like this young lady, people often looked good on the outside, but were hurting on the inside.</a:t>
            </a:r>
          </a:p>
          <a:p>
            <a:pPr marL="171450" lvl="0" indent="-171450">
              <a:buFont typeface="Arial"/>
              <a:buChar char="•"/>
            </a:pPr>
            <a:r>
              <a:rPr lang="en-US" sz="1200" kern="1200" dirty="0">
                <a:solidFill>
                  <a:schemeClr val="tx1"/>
                </a:solidFill>
                <a:effectLst/>
                <a:latin typeface="+mn-lt"/>
                <a:ea typeface="+mn-ea"/>
                <a:cs typeface="+mn-cs"/>
              </a:rPr>
              <a:t>As Jack began to ask his people about their past, he found unresolved pain was a common denominator.</a:t>
            </a:r>
          </a:p>
          <a:p>
            <a:pPr marL="171450" lvl="0" indent="-171450">
              <a:buFont typeface="Arial"/>
              <a:buChar char="•"/>
            </a:pPr>
            <a:r>
              <a:rPr lang="en-US" sz="1200" kern="1200" dirty="0">
                <a:solidFill>
                  <a:schemeClr val="tx1"/>
                </a:solidFill>
                <a:effectLst/>
                <a:latin typeface="+mn-lt"/>
                <a:ea typeface="+mn-ea"/>
                <a:cs typeface="+mn-cs"/>
              </a:rPr>
              <a:t>As a result, Restoring Your Heart (RYH) was designed to address the emotional pain people weren’t talking about in church.</a:t>
            </a:r>
          </a:p>
          <a:p>
            <a:pPr marL="171450" lvl="0" indent="-171450">
              <a:buFont typeface="Arial"/>
              <a:buChar char="•"/>
            </a:pPr>
            <a:r>
              <a:rPr lang="en-US" sz="1200" kern="1200" dirty="0">
                <a:solidFill>
                  <a:schemeClr val="tx1"/>
                </a:solidFill>
                <a:effectLst/>
                <a:latin typeface="+mn-lt"/>
                <a:ea typeface="+mn-ea"/>
                <a:cs typeface="+mn-cs"/>
              </a:rPr>
              <a:t>In his pastorate, Jack gave people a place to heal from unresolved hurts inside the church walls.</a:t>
            </a:r>
          </a:p>
          <a:p>
            <a:pPr marL="171450" lvl="0" indent="-171450">
              <a:buFont typeface="Arial"/>
              <a:buChar char="•"/>
            </a:pPr>
            <a:r>
              <a:rPr lang="en-US" sz="1200" kern="1200" dirty="0">
                <a:solidFill>
                  <a:schemeClr val="tx1"/>
                </a:solidFill>
                <a:effectLst/>
                <a:latin typeface="+mn-lt"/>
                <a:ea typeface="+mn-ea"/>
                <a:cs typeface="+mn-cs"/>
              </a:rPr>
              <a:t>RYH helped church members learn how to identify and express their emotions to other people, and to God.</a:t>
            </a:r>
          </a:p>
          <a:p>
            <a:pPr marL="171450" lvl="0" indent="-171450">
              <a:buFont typeface="Arial"/>
              <a:buChar char="•"/>
            </a:pPr>
            <a:r>
              <a:rPr lang="en-US" sz="1200" kern="1200" dirty="0">
                <a:solidFill>
                  <a:schemeClr val="tx1"/>
                </a:solidFill>
                <a:effectLst/>
                <a:latin typeface="+mn-lt"/>
                <a:ea typeface="+mn-ea"/>
                <a:cs typeface="+mn-cs"/>
              </a:rPr>
              <a:t>The church gave people a place to grieve their losses, and embrace full forgiveness.</a:t>
            </a:r>
          </a:p>
          <a:p>
            <a:pPr marL="171450" lvl="0" indent="-171450">
              <a:buFont typeface="Arial"/>
              <a:buChar char="•"/>
            </a:pPr>
            <a:r>
              <a:rPr lang="en-US" sz="1200" kern="1200" dirty="0">
                <a:solidFill>
                  <a:schemeClr val="tx1"/>
                </a:solidFill>
                <a:effectLst/>
                <a:latin typeface="+mn-lt"/>
                <a:ea typeface="+mn-ea"/>
                <a:cs typeface="+mn-cs"/>
              </a:rPr>
              <a:t>Participants began to have healthier relationships with their friends, family, strangers, co-workers and God, AND BEST of all, the freedom to grow spiritually.</a:t>
            </a:r>
          </a:p>
          <a:p>
            <a:pPr marL="171450" lvl="0" indent="-171450">
              <a:buFont typeface="Arial"/>
              <a:buChar char="•"/>
            </a:pPr>
            <a:r>
              <a:rPr lang="en-US" sz="1200" kern="1200" dirty="0">
                <a:solidFill>
                  <a:schemeClr val="tx1"/>
                </a:solidFill>
                <a:effectLst/>
                <a:latin typeface="+mn-lt"/>
                <a:ea typeface="+mn-ea"/>
                <a:cs typeface="+mn-cs"/>
              </a:rPr>
              <a:t>As a result, RYH became an integral part of WDA’s disciple building process.</a:t>
            </a:r>
          </a:p>
          <a:p>
            <a:pPr marL="171450" lvl="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A8C61E-FA02-BC43-8914-CF1D27E467D0}" type="slidenum">
              <a:rPr lang="en-US" smtClean="0"/>
              <a:t>1</a:t>
            </a:fld>
            <a:endParaRPr lang="en-US"/>
          </a:p>
        </p:txBody>
      </p:sp>
    </p:spTree>
    <p:extLst>
      <p:ext uri="{BB962C8B-B14F-4D97-AF65-F5344CB8AC3E}">
        <p14:creationId xmlns:p14="http://schemas.microsoft.com/office/powerpoint/2010/main" val="25223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short, RYH is…</a:t>
            </a:r>
          </a:p>
          <a:p>
            <a:endParaRPr lang="en-US" dirty="0"/>
          </a:p>
        </p:txBody>
      </p:sp>
      <p:sp>
        <p:nvSpPr>
          <p:cNvPr id="4" name="Slide Number Placeholder 3"/>
          <p:cNvSpPr>
            <a:spLocks noGrp="1"/>
          </p:cNvSpPr>
          <p:nvPr>
            <p:ph type="sldNum" sz="quarter" idx="5"/>
          </p:nvPr>
        </p:nvSpPr>
        <p:spPr/>
        <p:txBody>
          <a:bodyPr/>
          <a:lstStyle/>
          <a:p>
            <a:fld id="{2983C26C-9100-6C41-978B-6009C15CBF64}" type="slidenum">
              <a:rPr lang="en-US" smtClean="0"/>
              <a:t>2</a:t>
            </a:fld>
            <a:endParaRPr lang="en-US"/>
          </a:p>
        </p:txBody>
      </p:sp>
    </p:spTree>
    <p:extLst>
      <p:ext uri="{BB962C8B-B14F-4D97-AF65-F5344CB8AC3E}">
        <p14:creationId xmlns:p14="http://schemas.microsoft.com/office/powerpoint/2010/main" val="419230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leave when you need to…</a:t>
            </a:r>
          </a:p>
          <a:p>
            <a:endParaRPr lang="en-US" dirty="0"/>
          </a:p>
          <a:p>
            <a:r>
              <a:rPr lang="en-US" dirty="0"/>
              <a:t>Stay as long as you can…</a:t>
            </a:r>
          </a:p>
          <a:p>
            <a:endParaRPr lang="en-US" dirty="0"/>
          </a:p>
          <a:p>
            <a:r>
              <a:rPr lang="en-US" dirty="0"/>
              <a:t>Our website has lots of great information</a:t>
            </a:r>
          </a:p>
          <a:p>
            <a:endParaRPr lang="en-US" dirty="0"/>
          </a:p>
          <a:p>
            <a:r>
              <a:rPr lang="en-US" dirty="0"/>
              <a:t>Email us any additional questions</a:t>
            </a:r>
          </a:p>
        </p:txBody>
      </p:sp>
      <p:sp>
        <p:nvSpPr>
          <p:cNvPr id="4" name="Slide Number Placeholder 3"/>
          <p:cNvSpPr>
            <a:spLocks noGrp="1"/>
          </p:cNvSpPr>
          <p:nvPr>
            <p:ph type="sldNum" sz="quarter" idx="5"/>
          </p:nvPr>
        </p:nvSpPr>
        <p:spPr/>
        <p:txBody>
          <a:bodyPr/>
          <a:lstStyle/>
          <a:p>
            <a:fld id="{2983C26C-9100-6C41-978B-6009C15CBF64}" type="slidenum">
              <a:rPr lang="en-US" smtClean="0"/>
              <a:t>3</a:t>
            </a:fld>
            <a:endParaRPr lang="en-US"/>
          </a:p>
        </p:txBody>
      </p:sp>
    </p:spTree>
    <p:extLst>
      <p:ext uri="{BB962C8B-B14F-4D97-AF65-F5344CB8AC3E}">
        <p14:creationId xmlns:p14="http://schemas.microsoft.com/office/powerpoint/2010/main" val="2464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We’d love to hear from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us know what you thought of the presentation tonight.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Send us the questions you think of in the middle of the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being here!</a:t>
            </a:r>
          </a:p>
          <a:p>
            <a:endParaRPr lang="en-US" dirty="0"/>
          </a:p>
        </p:txBody>
      </p:sp>
      <p:sp>
        <p:nvSpPr>
          <p:cNvPr id="4" name="Slide Number Placeholder 3"/>
          <p:cNvSpPr>
            <a:spLocks noGrp="1"/>
          </p:cNvSpPr>
          <p:nvPr>
            <p:ph type="sldNum" sz="quarter" idx="5"/>
          </p:nvPr>
        </p:nvSpPr>
        <p:spPr/>
        <p:txBody>
          <a:bodyPr/>
          <a:lstStyle/>
          <a:p>
            <a:fld id="{2983C26C-9100-6C41-978B-6009C15CBF64}" type="slidenum">
              <a:rPr lang="en-US" smtClean="0"/>
              <a:t>4</a:t>
            </a:fld>
            <a:endParaRPr lang="en-US"/>
          </a:p>
        </p:txBody>
      </p:sp>
    </p:spTree>
    <p:extLst>
      <p:ext uri="{BB962C8B-B14F-4D97-AF65-F5344CB8AC3E}">
        <p14:creationId xmlns:p14="http://schemas.microsoft.com/office/powerpoint/2010/main" val="147684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4AEB-15B7-49D4-8A73-B72712554F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99F41A-909F-4D98-8151-60EF7B027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105C11-A11F-4532-AC3A-4B77F7AEC091}"/>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5" name="Footer Placeholder 4">
            <a:extLst>
              <a:ext uri="{FF2B5EF4-FFF2-40B4-BE49-F238E27FC236}">
                <a16:creationId xmlns:a16="http://schemas.microsoft.com/office/drawing/2014/main" id="{B29B7DD6-9589-44BC-80B6-EA342BF52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A4C62-07B3-4644-85B1-08AE550B5BE4}"/>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400748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6F4B-D90E-4174-BDA3-EDAA1BBB13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1F780-FE17-465D-82B8-10DE6355A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3118C-1B23-4B5A-8D61-2BF1D5C96EA9}"/>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5" name="Footer Placeholder 4">
            <a:extLst>
              <a:ext uri="{FF2B5EF4-FFF2-40B4-BE49-F238E27FC236}">
                <a16:creationId xmlns:a16="http://schemas.microsoft.com/office/drawing/2014/main" id="{3C8C34DE-0CCB-49F7-9F7C-7E5D96894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6007E-4CCE-4A58-ACEC-06E25C2AF0F9}"/>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187048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83974-5627-49EA-BB01-6F97F553E5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38157-9C39-47B2-844F-C57E0D25F6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97C1E-567E-496F-B260-E6D974077503}"/>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5" name="Footer Placeholder 4">
            <a:extLst>
              <a:ext uri="{FF2B5EF4-FFF2-40B4-BE49-F238E27FC236}">
                <a16:creationId xmlns:a16="http://schemas.microsoft.com/office/drawing/2014/main" id="{D085ABA3-A437-48EC-BF7A-57BFCBA94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F2990-141C-458E-A514-E1190F39C7AF}"/>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160800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B7F1-25D2-44AF-86FA-00E1CD8A8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35EA1-2741-4590-BF71-FBC6C7A441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7E7CF-A81B-4554-AABF-00B284927A89}"/>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5" name="Footer Placeholder 4">
            <a:extLst>
              <a:ext uri="{FF2B5EF4-FFF2-40B4-BE49-F238E27FC236}">
                <a16:creationId xmlns:a16="http://schemas.microsoft.com/office/drawing/2014/main" id="{4FBBA05A-1645-432B-BDEC-D046E24F6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C17C8-66D1-4743-9B28-08236CA653F0}"/>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419499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3E59-CF26-48C1-8304-962ECAFCF1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FC2D80-1618-45E0-91C0-9B51AA2A07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3D7E4-6B02-4D53-AC4B-6EE66FA52AD1}"/>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5" name="Footer Placeholder 4">
            <a:extLst>
              <a:ext uri="{FF2B5EF4-FFF2-40B4-BE49-F238E27FC236}">
                <a16:creationId xmlns:a16="http://schemas.microsoft.com/office/drawing/2014/main" id="{AB74A406-CE94-48E6-A0D4-8A7EBF3A6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E6B69-8F26-4DD2-8FA6-670F421F0477}"/>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302410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FCD2-8347-4083-BD3E-9CEEF57BB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EE322-351A-4F55-B13A-DB521077B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9BCF4-BEE5-4123-BA87-EE2312A56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5B0FF-F99A-4D94-BFC8-0B7FA9A68062}"/>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6" name="Footer Placeholder 5">
            <a:extLst>
              <a:ext uri="{FF2B5EF4-FFF2-40B4-BE49-F238E27FC236}">
                <a16:creationId xmlns:a16="http://schemas.microsoft.com/office/drawing/2014/main" id="{5DF310DA-55DB-47A2-A730-B5C452C9E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8160D-A20D-4F64-B19E-6C07CD3EA68E}"/>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340337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D231-8D31-42B8-8752-CD7341467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9F825-F775-445A-BE97-C8D36D0D3A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945E00-3508-4F1F-810E-846F294290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CDF11-8441-4516-AEF5-D3DADBB78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F5E1D-59C9-4FD9-916D-BDB4B1436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DFF43-E301-4456-920E-E6916BAF00C1}"/>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8" name="Footer Placeholder 7">
            <a:extLst>
              <a:ext uri="{FF2B5EF4-FFF2-40B4-BE49-F238E27FC236}">
                <a16:creationId xmlns:a16="http://schemas.microsoft.com/office/drawing/2014/main" id="{3F51CD7F-0AB3-4846-93CA-D77AEEFE2A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05309D-B818-4793-9A0D-0FC47401C24D}"/>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3802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153D-8187-4EF7-BD59-FA4FF8DBA7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D28903-9390-4FDE-A33F-8C95D1154098}"/>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4" name="Footer Placeholder 3">
            <a:extLst>
              <a:ext uri="{FF2B5EF4-FFF2-40B4-BE49-F238E27FC236}">
                <a16:creationId xmlns:a16="http://schemas.microsoft.com/office/drawing/2014/main" id="{57D27863-58CD-41BA-9B30-A486F53B2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85701A-EEC3-4A24-9BFE-1B548DE01038}"/>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303429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F407F-1E7B-46B8-9013-C1B569A9D7C3}"/>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3" name="Footer Placeholder 2">
            <a:extLst>
              <a:ext uri="{FF2B5EF4-FFF2-40B4-BE49-F238E27FC236}">
                <a16:creationId xmlns:a16="http://schemas.microsoft.com/office/drawing/2014/main" id="{3CC360C1-585E-4C9C-A426-C2CF6D8F6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AD2FEC-4C70-4789-996B-92226A49BBB9}"/>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369352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415F-7376-46E9-ABCF-F478E087A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B73D06-7C7C-4836-9AD5-8AEBF0523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46B26-15F3-489F-8CAA-05486A56E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C0CB6-FEE0-49EA-AA53-C2A1032C6B35}"/>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6" name="Footer Placeholder 5">
            <a:extLst>
              <a:ext uri="{FF2B5EF4-FFF2-40B4-BE49-F238E27FC236}">
                <a16:creationId xmlns:a16="http://schemas.microsoft.com/office/drawing/2014/main" id="{9D30D046-25EA-43CC-918B-717A93024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81A01-A05B-4CFD-B37A-EFDA8C14E959}"/>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235711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CD18-45F2-48BB-A08A-081DFA9DE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1F7BF-42B6-40EF-B8A9-358BC4BC1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CC4589-BB0B-4878-8838-FAB1488A4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6CB1E-7F61-4C15-AAAC-8B8BE1D02CCB}"/>
              </a:ext>
            </a:extLst>
          </p:cNvPr>
          <p:cNvSpPr>
            <a:spLocks noGrp="1"/>
          </p:cNvSpPr>
          <p:nvPr>
            <p:ph type="dt" sz="half" idx="10"/>
          </p:nvPr>
        </p:nvSpPr>
        <p:spPr/>
        <p:txBody>
          <a:bodyPr/>
          <a:lstStyle/>
          <a:p>
            <a:fld id="{D3174A48-F7F1-4F74-9DD8-3722E47C5A81}" type="datetimeFigureOut">
              <a:rPr lang="en-US" smtClean="0"/>
              <a:t>6/15/2021</a:t>
            </a:fld>
            <a:endParaRPr lang="en-US"/>
          </a:p>
        </p:txBody>
      </p:sp>
      <p:sp>
        <p:nvSpPr>
          <p:cNvPr id="6" name="Footer Placeholder 5">
            <a:extLst>
              <a:ext uri="{FF2B5EF4-FFF2-40B4-BE49-F238E27FC236}">
                <a16:creationId xmlns:a16="http://schemas.microsoft.com/office/drawing/2014/main" id="{E14AE7DB-27F1-4B77-9002-5B4D06273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F5E7A9-80AF-4AF2-88B6-9C11D5642F8F}"/>
              </a:ext>
            </a:extLst>
          </p:cNvPr>
          <p:cNvSpPr>
            <a:spLocks noGrp="1"/>
          </p:cNvSpPr>
          <p:nvPr>
            <p:ph type="sldNum" sz="quarter" idx="12"/>
          </p:nvPr>
        </p:nvSpPr>
        <p:spPr/>
        <p:txBody>
          <a:bodyPr/>
          <a:lstStyle/>
          <a:p>
            <a:fld id="{E3BB21AE-D423-4A69-B625-26D9D1C208C3}" type="slidenum">
              <a:rPr lang="en-US" smtClean="0"/>
              <a:t>‹#›</a:t>
            </a:fld>
            <a:endParaRPr lang="en-US"/>
          </a:p>
        </p:txBody>
      </p:sp>
    </p:spTree>
    <p:extLst>
      <p:ext uri="{BB962C8B-B14F-4D97-AF65-F5344CB8AC3E}">
        <p14:creationId xmlns:p14="http://schemas.microsoft.com/office/powerpoint/2010/main" val="15886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58E78-32ED-498F-A211-185A4A765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8FE75-8D0C-42A5-8548-EC6E5CAAD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EE6E-667D-4763-8894-0917EC38F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74A48-F7F1-4F74-9DD8-3722E47C5A81}" type="datetimeFigureOut">
              <a:rPr lang="en-US" smtClean="0"/>
              <a:t>6/15/2021</a:t>
            </a:fld>
            <a:endParaRPr lang="en-US"/>
          </a:p>
        </p:txBody>
      </p:sp>
      <p:sp>
        <p:nvSpPr>
          <p:cNvPr id="5" name="Footer Placeholder 4">
            <a:extLst>
              <a:ext uri="{FF2B5EF4-FFF2-40B4-BE49-F238E27FC236}">
                <a16:creationId xmlns:a16="http://schemas.microsoft.com/office/drawing/2014/main" id="{CD7F2E81-D2DB-4BCC-A843-73493AE72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E4D443-C492-4ED6-87F3-5F7969D850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B21AE-D423-4A69-B625-26D9D1C208C3}" type="slidenum">
              <a:rPr lang="en-US" smtClean="0"/>
              <a:t>‹#›</a:t>
            </a:fld>
            <a:endParaRPr lang="en-US"/>
          </a:p>
        </p:txBody>
      </p:sp>
    </p:spTree>
    <p:extLst>
      <p:ext uri="{BB962C8B-B14F-4D97-AF65-F5344CB8AC3E}">
        <p14:creationId xmlns:p14="http://schemas.microsoft.com/office/powerpoint/2010/main" val="783566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restoringyourheart.com/"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mailto:ryh@disciplebuilding.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4D8BC4B-EB65-431C-BE66-EEC0223301AE}"/>
              </a:ext>
            </a:extLst>
          </p:cNvPr>
          <p:cNvSpPr/>
          <p:nvPr/>
        </p:nvSpPr>
        <p:spPr>
          <a:xfrm>
            <a:off x="3941171" y="840828"/>
            <a:ext cx="1124606" cy="1120556"/>
          </a:xfrm>
          <a:prstGeom prst="ellipse">
            <a:avLst/>
          </a:prstGeom>
          <a:solidFill>
            <a:srgbClr val="1B51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5174"/>
              </a:solidFill>
            </a:endParaRPr>
          </a:p>
        </p:txBody>
      </p:sp>
      <p:pic>
        <p:nvPicPr>
          <p:cNvPr id="5" name="Picture 4" descr="A person holding a sign posing for the camera&#10;&#10;Description automatically generated">
            <a:extLst>
              <a:ext uri="{FF2B5EF4-FFF2-40B4-BE49-F238E27FC236}">
                <a16:creationId xmlns:a16="http://schemas.microsoft.com/office/drawing/2014/main" id="{6A194C36-7D7A-504F-8A85-29969E1616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6224" y="6617"/>
            <a:ext cx="5065776" cy="6851383"/>
          </a:xfrm>
          <a:prstGeom prst="rect">
            <a:avLst/>
          </a:prstGeom>
        </p:spPr>
      </p:pic>
      <p:sp>
        <p:nvSpPr>
          <p:cNvPr id="3" name="Subtitle 2"/>
          <p:cNvSpPr>
            <a:spLocks noGrp="1"/>
          </p:cNvSpPr>
          <p:nvPr>
            <p:ph type="subTitle" idx="1"/>
          </p:nvPr>
        </p:nvSpPr>
        <p:spPr>
          <a:xfrm>
            <a:off x="1042082" y="4772449"/>
            <a:ext cx="5143061" cy="1342195"/>
          </a:xfrm>
        </p:spPr>
        <p:txBody>
          <a:bodyPr>
            <a:noAutofit/>
          </a:bodyPr>
          <a:lstStyle/>
          <a:p>
            <a:r>
              <a:rPr lang="en-US" sz="3200" dirty="0">
                <a:solidFill>
                  <a:srgbClr val="363636"/>
                </a:solidFill>
                <a:latin typeface="Century Gothic" panose="020B0502020202020204" pitchFamily="34" charset="0"/>
              </a:rPr>
              <a:t>Start Your Journey of Emotional Healing Today</a:t>
            </a:r>
          </a:p>
        </p:txBody>
      </p:sp>
      <p:pic>
        <p:nvPicPr>
          <p:cNvPr id="12" name="Picture 11" descr="A close up of a sign&#10;&#10;Description automatically generated">
            <a:extLst>
              <a:ext uri="{FF2B5EF4-FFF2-40B4-BE49-F238E27FC236}">
                <a16:creationId xmlns:a16="http://schemas.microsoft.com/office/drawing/2014/main" id="{1729B13F-D057-4049-AD07-1E0F90825D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84745" y="701481"/>
            <a:ext cx="1402011" cy="1259903"/>
          </a:xfrm>
          <a:prstGeom prst="rect">
            <a:avLst/>
          </a:prstGeom>
        </p:spPr>
      </p:pic>
      <p:pic>
        <p:nvPicPr>
          <p:cNvPr id="14" name="Picture 13" descr="A close up of a sign&#10;&#10;Description automatically generated">
            <a:extLst>
              <a:ext uri="{FF2B5EF4-FFF2-40B4-BE49-F238E27FC236}">
                <a16:creationId xmlns:a16="http://schemas.microsoft.com/office/drawing/2014/main" id="{24B9B31B-6568-7544-A43E-01B1215011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381"/>
          <a:stretch/>
        </p:blipFill>
        <p:spPr>
          <a:xfrm>
            <a:off x="1573227" y="1961384"/>
            <a:ext cx="4080772" cy="2018611"/>
          </a:xfrm>
          <a:prstGeom prst="rect">
            <a:avLst/>
          </a:prstGeom>
        </p:spPr>
      </p:pic>
      <p:sp>
        <p:nvSpPr>
          <p:cNvPr id="6" name="Subtitle 2">
            <a:extLst>
              <a:ext uri="{FF2B5EF4-FFF2-40B4-BE49-F238E27FC236}">
                <a16:creationId xmlns:a16="http://schemas.microsoft.com/office/drawing/2014/main" id="{C009D6A3-3B4E-454C-8E15-BCE6EE92D392}"/>
              </a:ext>
            </a:extLst>
          </p:cNvPr>
          <p:cNvSpPr txBox="1">
            <a:spLocks/>
          </p:cNvSpPr>
          <p:nvPr/>
        </p:nvSpPr>
        <p:spPr>
          <a:xfrm>
            <a:off x="3941171" y="1053334"/>
            <a:ext cx="1124606" cy="4732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chemeClr val="bg1"/>
                </a:solidFill>
                <a:latin typeface="Century Gothic" panose="020B0502020202020204" pitchFamily="34" charset="0"/>
              </a:rPr>
              <a:t>Your Church Logo</a:t>
            </a:r>
          </a:p>
        </p:txBody>
      </p:sp>
      <p:sp>
        <p:nvSpPr>
          <p:cNvPr id="8" name="Subtitle 2">
            <a:extLst>
              <a:ext uri="{FF2B5EF4-FFF2-40B4-BE49-F238E27FC236}">
                <a16:creationId xmlns:a16="http://schemas.microsoft.com/office/drawing/2014/main" id="{0667FA51-619F-4291-9E3B-9568E97001BD}"/>
              </a:ext>
            </a:extLst>
          </p:cNvPr>
          <p:cNvSpPr txBox="1">
            <a:spLocks/>
          </p:cNvSpPr>
          <p:nvPr/>
        </p:nvSpPr>
        <p:spPr>
          <a:xfrm>
            <a:off x="1152441" y="3902930"/>
            <a:ext cx="5143061" cy="4732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1B5174"/>
                </a:solidFill>
                <a:latin typeface="Century Gothic" panose="020B0502020202020204" pitchFamily="34" charset="0"/>
              </a:rPr>
              <a:t>at Your Church Name</a:t>
            </a:r>
          </a:p>
        </p:txBody>
      </p:sp>
    </p:spTree>
    <p:extLst>
      <p:ext uri="{BB962C8B-B14F-4D97-AF65-F5344CB8AC3E}">
        <p14:creationId xmlns:p14="http://schemas.microsoft.com/office/powerpoint/2010/main" val="182541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looking at a computer screen&#10;&#10;Description automatically generated with medium confidence">
            <a:extLst>
              <a:ext uri="{FF2B5EF4-FFF2-40B4-BE49-F238E27FC236}">
                <a16:creationId xmlns:a16="http://schemas.microsoft.com/office/drawing/2014/main" id="{7F823F60-802B-104B-832F-8FC0AF70552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3C822C-516F-C044-BCF0-4069300252D7}"/>
              </a:ext>
            </a:extLst>
          </p:cNvPr>
          <p:cNvSpPr>
            <a:spLocks noGrp="1"/>
          </p:cNvSpPr>
          <p:nvPr>
            <p:ph type="title"/>
          </p:nvPr>
        </p:nvSpPr>
        <p:spPr/>
        <p:txBody>
          <a:bodyPr>
            <a:normAutofit/>
          </a:bodyPr>
          <a:lstStyle/>
          <a:p>
            <a:r>
              <a:rPr lang="en-US" sz="5200" b="1" dirty="0">
                <a:solidFill>
                  <a:srgbClr val="1B5178"/>
                </a:solidFill>
                <a:latin typeface="Century Gothic" panose="020B0502020202020204" pitchFamily="34" charset="0"/>
              </a:rPr>
              <a:t>What is Restoring Your Heart?</a:t>
            </a:r>
          </a:p>
        </p:txBody>
      </p:sp>
      <p:sp>
        <p:nvSpPr>
          <p:cNvPr id="3" name="Content Placeholder 2">
            <a:extLst>
              <a:ext uri="{FF2B5EF4-FFF2-40B4-BE49-F238E27FC236}">
                <a16:creationId xmlns:a16="http://schemas.microsoft.com/office/drawing/2014/main" id="{3E5C9543-892D-4F46-9D90-F0D04E9DBEE0}"/>
              </a:ext>
            </a:extLst>
          </p:cNvPr>
          <p:cNvSpPr>
            <a:spLocks noGrp="1"/>
          </p:cNvSpPr>
          <p:nvPr>
            <p:ph idx="1"/>
          </p:nvPr>
        </p:nvSpPr>
        <p:spPr>
          <a:xfrm>
            <a:off x="5720443" y="2514944"/>
            <a:ext cx="5633357" cy="3344628"/>
          </a:xfrm>
        </p:spPr>
        <p:txBody>
          <a:bodyPr>
            <a:noAutofit/>
          </a:bodyPr>
          <a:lstStyle/>
          <a:p>
            <a:pPr marL="0" indent="0" algn="just">
              <a:lnSpc>
                <a:spcPct val="110000"/>
              </a:lnSpc>
              <a:buNone/>
            </a:pPr>
            <a:r>
              <a:rPr lang="en-US" sz="2200" dirty="0">
                <a:latin typeface="Century Gothic" panose="020B0502020202020204" pitchFamily="34" charset="0"/>
              </a:rPr>
              <a:t>RYH is series of safe, gender specific small groups which enable people to explore their past pain and the unhealthy impact it has had on them, grieve their losses, and forgive those who have hurt them.</a:t>
            </a:r>
          </a:p>
          <a:p>
            <a:pPr marL="0" indent="0" algn="just">
              <a:lnSpc>
                <a:spcPct val="110000"/>
              </a:lnSpc>
              <a:buNone/>
            </a:pPr>
            <a:r>
              <a:rPr lang="en-US" sz="2200" dirty="0">
                <a:latin typeface="Century Gothic" panose="020B0502020202020204" pitchFamily="34" charset="0"/>
              </a:rPr>
              <a:t>It is a process which develops emotional maturity in people and helps them have healthier relationships. </a:t>
            </a:r>
          </a:p>
          <a:p>
            <a:pPr>
              <a:lnSpc>
                <a:spcPct val="100000"/>
              </a:lnSpc>
            </a:pPr>
            <a:endParaRPr lang="en-US" sz="2400" dirty="0"/>
          </a:p>
        </p:txBody>
      </p:sp>
      <p:cxnSp>
        <p:nvCxnSpPr>
          <p:cNvPr id="7" name="Straight Connector 6">
            <a:extLst>
              <a:ext uri="{FF2B5EF4-FFF2-40B4-BE49-F238E27FC236}">
                <a16:creationId xmlns:a16="http://schemas.microsoft.com/office/drawing/2014/main" id="{7CF21835-797F-654E-8F6C-B56F5C11F568}"/>
              </a:ext>
            </a:extLst>
          </p:cNvPr>
          <p:cNvCxnSpPr/>
          <p:nvPr/>
        </p:nvCxnSpPr>
        <p:spPr>
          <a:xfrm>
            <a:off x="961697" y="1529255"/>
            <a:ext cx="9159765" cy="0"/>
          </a:xfrm>
          <a:prstGeom prst="line">
            <a:avLst/>
          </a:prstGeom>
          <a:ln w="38100">
            <a:solidFill>
              <a:srgbClr val="AEEFF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FBC52F3-9084-C042-8B75-B2E0EB34B5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646" y="6148965"/>
            <a:ext cx="585554" cy="522612"/>
          </a:xfrm>
          <a:prstGeom prst="rect">
            <a:avLst/>
          </a:prstGeom>
        </p:spPr>
      </p:pic>
    </p:spTree>
    <p:extLst>
      <p:ext uri="{BB962C8B-B14F-4D97-AF65-F5344CB8AC3E}">
        <p14:creationId xmlns:p14="http://schemas.microsoft.com/office/powerpoint/2010/main" val="30070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40B2A-1BA1-E34C-9F68-FE257C38AC39}"/>
              </a:ext>
            </a:extLst>
          </p:cNvPr>
          <p:cNvSpPr>
            <a:spLocks noGrp="1"/>
          </p:cNvSpPr>
          <p:nvPr>
            <p:ph type="title"/>
          </p:nvPr>
        </p:nvSpPr>
        <p:spPr>
          <a:xfrm>
            <a:off x="1512860" y="2841176"/>
            <a:ext cx="9840940" cy="1325563"/>
          </a:xfrm>
        </p:spPr>
        <p:txBody>
          <a:bodyPr>
            <a:normAutofit/>
          </a:bodyPr>
          <a:lstStyle/>
          <a:p>
            <a:r>
              <a:rPr lang="en-US" sz="4800" b="1" dirty="0">
                <a:solidFill>
                  <a:srgbClr val="1B5178"/>
                </a:solidFill>
                <a:latin typeface="Century Gothic" panose="020B0502020202020204" pitchFamily="34" charset="0"/>
              </a:rPr>
              <a:t>HAVE QUESTIONS ABOUT RYH?</a:t>
            </a:r>
          </a:p>
        </p:txBody>
      </p:sp>
      <p:sp>
        <p:nvSpPr>
          <p:cNvPr id="3" name="Content Placeholder 2">
            <a:extLst>
              <a:ext uri="{FF2B5EF4-FFF2-40B4-BE49-F238E27FC236}">
                <a16:creationId xmlns:a16="http://schemas.microsoft.com/office/drawing/2014/main" id="{8231FECF-21C8-1D49-B0C0-1E43C474C0E2}"/>
              </a:ext>
            </a:extLst>
          </p:cNvPr>
          <p:cNvSpPr>
            <a:spLocks noGrp="1"/>
          </p:cNvSpPr>
          <p:nvPr>
            <p:ph idx="1"/>
          </p:nvPr>
        </p:nvSpPr>
        <p:spPr>
          <a:xfrm>
            <a:off x="1654629" y="4187127"/>
            <a:ext cx="10129157" cy="2514712"/>
          </a:xfrm>
        </p:spPr>
        <p:txBody>
          <a:bodyPr>
            <a:normAutofit/>
          </a:bodyPr>
          <a:lstStyle/>
          <a:p>
            <a:pPr>
              <a:lnSpc>
                <a:spcPct val="100000"/>
              </a:lnSpc>
              <a:spcAft>
                <a:spcPts val="1200"/>
              </a:spcAft>
            </a:pPr>
            <a:r>
              <a:rPr lang="en-US" sz="2400" dirty="0">
                <a:latin typeface="Century Gothic" panose="020B0502020202020204" pitchFamily="34" charset="0"/>
              </a:rPr>
              <a:t>Find information &amp; resources at the RYH Website:  </a:t>
            </a:r>
            <a:r>
              <a:rPr lang="en-US" sz="2400" dirty="0">
                <a:latin typeface="Century Gothic" panose="020B0502020202020204" pitchFamily="34" charset="0"/>
                <a:hlinkClick r:id="rId3"/>
              </a:rPr>
              <a:t>www.restoringyourheart.com</a:t>
            </a:r>
            <a:endParaRPr lang="en-US" sz="2400" dirty="0">
              <a:latin typeface="Century Gothic" panose="020B0502020202020204" pitchFamily="34" charset="0"/>
            </a:endParaRPr>
          </a:p>
          <a:p>
            <a:pPr>
              <a:lnSpc>
                <a:spcPct val="100000"/>
              </a:lnSpc>
              <a:spcAft>
                <a:spcPts val="1200"/>
              </a:spcAft>
            </a:pPr>
            <a:r>
              <a:rPr lang="en-US" sz="2400" dirty="0">
                <a:latin typeface="Century Gothic" panose="020B0502020202020204" pitchFamily="34" charset="0"/>
              </a:rPr>
              <a:t>Contact RYH at </a:t>
            </a:r>
            <a:r>
              <a:rPr lang="en-US" sz="2400" dirty="0">
                <a:latin typeface="Century Gothic" panose="020B0502020202020204" pitchFamily="34" charset="0"/>
                <a:hlinkClick r:id="rId4"/>
              </a:rPr>
              <a:t>ryh@disciplebuilding.org</a:t>
            </a:r>
            <a:r>
              <a:rPr lang="en-US" sz="2400" dirty="0">
                <a:latin typeface="Century Gothic" panose="020B0502020202020204" pitchFamily="34" charset="0"/>
              </a:rPr>
              <a:t> </a:t>
            </a:r>
          </a:p>
          <a:p>
            <a:pPr>
              <a:lnSpc>
                <a:spcPct val="100000"/>
              </a:lnSpc>
              <a:spcAft>
                <a:spcPts val="1200"/>
              </a:spcAft>
            </a:pPr>
            <a:r>
              <a:rPr lang="en-US" sz="2400" dirty="0">
                <a:latin typeface="Century Gothic" panose="020B0502020202020204" pitchFamily="34" charset="0"/>
              </a:rPr>
              <a:t>Find us on social media @restoringyourheart </a:t>
            </a:r>
          </a:p>
        </p:txBody>
      </p:sp>
      <p:pic>
        <p:nvPicPr>
          <p:cNvPr id="5" name="Picture 4" descr="A picture containing text, building, outdoor, sign&#10;&#10;Description automatically generated">
            <a:extLst>
              <a:ext uri="{FF2B5EF4-FFF2-40B4-BE49-F238E27FC236}">
                <a16:creationId xmlns:a16="http://schemas.microsoft.com/office/drawing/2014/main" id="{480917F9-5273-B24E-8DA7-3ADBE3534A2D}"/>
              </a:ext>
            </a:extLst>
          </p:cNvPr>
          <p:cNvPicPr>
            <a:picLocks noChangeAspect="1"/>
          </p:cNvPicPr>
          <p:nvPr/>
        </p:nvPicPr>
        <p:blipFill rotWithShape="1">
          <a:blip r:embed="rId5" cstate="screen">
            <a:grayscl/>
            <a:alphaModFix amt="88000"/>
            <a:extLst>
              <a:ext uri="{BEBA8EAE-BF5A-486C-A8C5-ECC9F3942E4B}">
                <a14:imgProps xmlns:a14="http://schemas.microsoft.com/office/drawing/2010/main">
                  <a14:imgLayer r:embed="rId6">
                    <a14:imgEffect>
                      <a14:brightnessContrast bright="12000"/>
                    </a14:imgEffect>
                  </a14:imgLayer>
                </a14:imgProps>
              </a:ext>
              <a:ext uri="{28A0092B-C50C-407E-A947-70E740481C1C}">
                <a14:useLocalDpi xmlns:a14="http://schemas.microsoft.com/office/drawing/2010/main"/>
              </a:ext>
            </a:extLst>
          </a:blip>
          <a:srcRect/>
          <a:stretch/>
        </p:blipFill>
        <p:spPr>
          <a:xfrm>
            <a:off x="0" y="0"/>
            <a:ext cx="12192000" cy="2677886"/>
          </a:xfrm>
          <a:prstGeom prst="rect">
            <a:avLst/>
          </a:prstGeom>
        </p:spPr>
      </p:pic>
      <p:pic>
        <p:nvPicPr>
          <p:cNvPr id="6" name="Picture 5">
            <a:extLst>
              <a:ext uri="{FF2B5EF4-FFF2-40B4-BE49-F238E27FC236}">
                <a16:creationId xmlns:a16="http://schemas.microsoft.com/office/drawing/2014/main" id="{7E605ECE-6A68-924D-881B-AC17E18A13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8200" y="3158586"/>
            <a:ext cx="674660" cy="606262"/>
          </a:xfrm>
          <a:prstGeom prst="rect">
            <a:avLst/>
          </a:prstGeom>
        </p:spPr>
      </p:pic>
      <p:cxnSp>
        <p:nvCxnSpPr>
          <p:cNvPr id="8" name="Straight Connector 7">
            <a:extLst>
              <a:ext uri="{FF2B5EF4-FFF2-40B4-BE49-F238E27FC236}">
                <a16:creationId xmlns:a16="http://schemas.microsoft.com/office/drawing/2014/main" id="{DDDBA87B-16FA-174E-B52E-9EDFBB6118CB}"/>
              </a:ext>
            </a:extLst>
          </p:cNvPr>
          <p:cNvCxnSpPr>
            <a:cxnSpLocks/>
          </p:cNvCxnSpPr>
          <p:nvPr/>
        </p:nvCxnSpPr>
        <p:spPr>
          <a:xfrm>
            <a:off x="0" y="2677886"/>
            <a:ext cx="12192000" cy="0"/>
          </a:xfrm>
          <a:prstGeom prst="line">
            <a:avLst/>
          </a:prstGeom>
          <a:ln w="127000">
            <a:solidFill>
              <a:srgbClr val="AEEF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24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CE3491FF-8E96-3D46-8908-2A990F217223}"/>
              </a:ext>
            </a:extLst>
          </p:cNvPr>
          <p:cNvPicPr>
            <a:picLocks noChangeAspect="1"/>
          </p:cNvPicPr>
          <p:nvPr/>
        </p:nvPicPr>
        <p:blipFill>
          <a:blip r:embed="rId3"/>
          <a:stretch>
            <a:fillRect/>
          </a:stretch>
        </p:blipFill>
        <p:spPr>
          <a:xfrm>
            <a:off x="0" y="1125"/>
            <a:ext cx="12192000" cy="6858000"/>
          </a:xfrm>
          <a:prstGeom prst="rect">
            <a:avLst/>
          </a:prstGeom>
        </p:spPr>
      </p:pic>
      <p:sp>
        <p:nvSpPr>
          <p:cNvPr id="2" name="Title 1">
            <a:extLst>
              <a:ext uri="{FF2B5EF4-FFF2-40B4-BE49-F238E27FC236}">
                <a16:creationId xmlns:a16="http://schemas.microsoft.com/office/drawing/2014/main" id="{E21BD80C-9265-D744-B3AA-C3743D3192B3}"/>
              </a:ext>
            </a:extLst>
          </p:cNvPr>
          <p:cNvSpPr>
            <a:spLocks noGrp="1"/>
          </p:cNvSpPr>
          <p:nvPr>
            <p:ph type="title"/>
          </p:nvPr>
        </p:nvSpPr>
        <p:spPr>
          <a:xfrm>
            <a:off x="838200" y="1706426"/>
            <a:ext cx="10515600" cy="1338943"/>
          </a:xfrm>
        </p:spPr>
        <p:txBody>
          <a:bodyPr>
            <a:noAutofit/>
          </a:bodyPr>
          <a:lstStyle/>
          <a:p>
            <a:pPr marL="0" indent="0" algn="ctr">
              <a:lnSpc>
                <a:spcPct val="100000"/>
              </a:lnSpc>
            </a:pPr>
            <a:r>
              <a:rPr lang="en-US" sz="4200" b="1" dirty="0">
                <a:solidFill>
                  <a:srgbClr val="1B5178"/>
                </a:solidFill>
                <a:latin typeface="Century Gothic" panose="020B0502020202020204" pitchFamily="34" charset="0"/>
              </a:rPr>
              <a:t>READY</a:t>
            </a:r>
            <a:r>
              <a:rPr lang="en-US" b="1" dirty="0">
                <a:solidFill>
                  <a:srgbClr val="1B5178"/>
                </a:solidFill>
                <a:latin typeface="Century Gothic" panose="020B0502020202020204" pitchFamily="34" charset="0"/>
              </a:rPr>
              <a:t> TO</a:t>
            </a:r>
            <a:br>
              <a:rPr lang="en-US" b="1" dirty="0">
                <a:solidFill>
                  <a:srgbClr val="1B5178"/>
                </a:solidFill>
                <a:latin typeface="Century Gothic" panose="020B0502020202020204" pitchFamily="34" charset="0"/>
              </a:rPr>
            </a:br>
            <a:r>
              <a:rPr lang="en-US" b="1" dirty="0">
                <a:solidFill>
                  <a:srgbClr val="1B5178"/>
                </a:solidFill>
                <a:latin typeface="Century Gothic" panose="020B0502020202020204" pitchFamily="34" charset="0"/>
              </a:rPr>
              <a:t>GET STARTED?</a:t>
            </a:r>
            <a:endParaRPr lang="en-US" sz="3200" b="1" dirty="0">
              <a:solidFill>
                <a:srgbClr val="1B5178"/>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E40AB113-F7D3-0549-876A-088CA348C5F7}"/>
              </a:ext>
            </a:extLst>
          </p:cNvPr>
          <p:cNvSpPr>
            <a:spLocks noGrp="1"/>
          </p:cNvSpPr>
          <p:nvPr>
            <p:ph idx="1"/>
          </p:nvPr>
        </p:nvSpPr>
        <p:spPr>
          <a:xfrm>
            <a:off x="838200" y="3728920"/>
            <a:ext cx="10515600" cy="1460045"/>
          </a:xfrm>
        </p:spPr>
        <p:txBody>
          <a:bodyPr>
            <a:normAutofit/>
          </a:bodyPr>
          <a:lstStyle/>
          <a:p>
            <a:pPr marL="0" indent="0" algn="ctr">
              <a:lnSpc>
                <a:spcPct val="100000"/>
              </a:lnSpc>
              <a:buNone/>
            </a:pPr>
            <a:r>
              <a:rPr lang="en-US" sz="3200" spc="-150" dirty="0">
                <a:solidFill>
                  <a:schemeClr val="tx1">
                    <a:lumMod val="85000"/>
                    <a:lumOff val="15000"/>
                  </a:schemeClr>
                </a:solidFill>
                <a:latin typeface="Century Gothic" panose="020B0502020202020204" pitchFamily="34" charset="0"/>
              </a:rPr>
              <a:t>Email us at:</a:t>
            </a:r>
            <a:br>
              <a:rPr lang="en-US" sz="3600" spc="-150" dirty="0">
                <a:solidFill>
                  <a:schemeClr val="tx1">
                    <a:lumMod val="85000"/>
                    <a:lumOff val="15000"/>
                  </a:schemeClr>
                </a:solidFill>
                <a:latin typeface="Century Gothic" panose="020B0502020202020204" pitchFamily="34" charset="0"/>
              </a:rPr>
            </a:br>
            <a:r>
              <a:rPr lang="en-US" sz="3600" spc="-150" dirty="0">
                <a:solidFill>
                  <a:schemeClr val="tx1">
                    <a:lumMod val="85000"/>
                    <a:lumOff val="15000"/>
                  </a:schemeClr>
                </a:solidFill>
                <a:latin typeface="Century Gothic" panose="020B0502020202020204" pitchFamily="34" charset="0"/>
              </a:rPr>
              <a:t> </a:t>
            </a:r>
            <a:r>
              <a:rPr lang="en-US" b="1" spc="-150" dirty="0" err="1">
                <a:solidFill>
                  <a:schemeClr val="tx1">
                    <a:lumMod val="85000"/>
                    <a:lumOff val="15000"/>
                  </a:schemeClr>
                </a:solidFill>
                <a:latin typeface="Century Gothic" panose="020B0502020202020204" pitchFamily="34" charset="0"/>
              </a:rPr>
              <a:t>ryh@disciplebuilding.org</a:t>
            </a:r>
            <a:endParaRPr lang="en-US" b="1" spc="-150" dirty="0">
              <a:solidFill>
                <a:schemeClr val="tx1">
                  <a:lumMod val="85000"/>
                  <a:lumOff val="1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9CB69A5C-4F43-6647-8DBA-7EE2AF095B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6121" y="3197021"/>
            <a:ext cx="399757" cy="359229"/>
          </a:xfrm>
          <a:prstGeom prst="rect">
            <a:avLst/>
          </a:prstGeom>
        </p:spPr>
      </p:pic>
    </p:spTree>
    <p:extLst>
      <p:ext uri="{BB962C8B-B14F-4D97-AF65-F5344CB8AC3E}">
        <p14:creationId xmlns:p14="http://schemas.microsoft.com/office/powerpoint/2010/main" val="587255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367</Words>
  <Application>Microsoft Office PowerPoint</Application>
  <PresentationFormat>Widescreen</PresentationFormat>
  <Paragraphs>39</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What is Restoring Your Heart?</vt:lpstr>
      <vt:lpstr>HAVE QUESTIONS ABOUT RYH?</vt:lpstr>
      <vt:lpstr>READY TO GET STARTED?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Stafford</dc:creator>
  <cp:lastModifiedBy>Jordan Stafford</cp:lastModifiedBy>
  <cp:revision>1</cp:revision>
  <dcterms:created xsi:type="dcterms:W3CDTF">2021-06-15T22:59:01Z</dcterms:created>
  <dcterms:modified xsi:type="dcterms:W3CDTF">2021-06-15T23:00:35Z</dcterms:modified>
</cp:coreProperties>
</file>